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18" r:id="rId4"/>
  </p:sldMasterIdLst>
  <p:notesMasterIdLst>
    <p:notesMasterId r:id="rId29"/>
  </p:notesMasterIdLst>
  <p:handoutMasterIdLst>
    <p:handoutMasterId r:id="rId30"/>
  </p:handoutMasterIdLst>
  <p:sldIdLst>
    <p:sldId id="299" r:id="rId5"/>
    <p:sldId id="257" r:id="rId6"/>
    <p:sldId id="288" r:id="rId7"/>
    <p:sldId id="287" r:id="rId8"/>
    <p:sldId id="272" r:id="rId9"/>
    <p:sldId id="274" r:id="rId10"/>
    <p:sldId id="273" r:id="rId11"/>
    <p:sldId id="275" r:id="rId12"/>
    <p:sldId id="283" r:id="rId13"/>
    <p:sldId id="277" r:id="rId14"/>
    <p:sldId id="278" r:id="rId15"/>
    <p:sldId id="280" r:id="rId16"/>
    <p:sldId id="282" r:id="rId17"/>
    <p:sldId id="290" r:id="rId18"/>
    <p:sldId id="268" r:id="rId19"/>
    <p:sldId id="291" r:id="rId20"/>
    <p:sldId id="292" r:id="rId21"/>
    <p:sldId id="294" r:id="rId22"/>
    <p:sldId id="296" r:id="rId23"/>
    <p:sldId id="298" r:id="rId24"/>
    <p:sldId id="284" r:id="rId25"/>
    <p:sldId id="281" r:id="rId26"/>
    <p:sldId id="286" r:id="rId27"/>
    <p:sldId id="27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CCE8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0704" autoAdjust="0"/>
  </p:normalViewPr>
  <p:slideViewPr>
    <p:cSldViewPr snapToGrid="0">
      <p:cViewPr varScale="1">
        <p:scale>
          <a:sx n="80" d="100"/>
          <a:sy n="80" d="100"/>
        </p:scale>
        <p:origin x="590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BC6EF-8D51-4CB9-B0CB-E1B61747BBE1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</dgm:pt>
    <dgm:pt modelId="{A1ADD8EE-D142-46B1-82F4-1C2645B0F989}">
      <dgm:prSet phldrT="[Text]"/>
      <dgm:spPr/>
      <dgm:t>
        <a:bodyPr/>
        <a:lstStyle/>
        <a:p>
          <a:r>
            <a:rPr lang="en-IN" dirty="0"/>
            <a:t>E-Yantra</a:t>
          </a:r>
        </a:p>
      </dgm:t>
    </dgm:pt>
    <dgm:pt modelId="{731BD3F3-DCA8-4B3C-831F-47619769E67A}" type="parTrans" cxnId="{70108539-F1F1-48F6-8C06-84DE293C2ABA}">
      <dgm:prSet/>
      <dgm:spPr/>
      <dgm:t>
        <a:bodyPr/>
        <a:lstStyle/>
        <a:p>
          <a:endParaRPr lang="en-IN"/>
        </a:p>
      </dgm:t>
    </dgm:pt>
    <dgm:pt modelId="{18815704-F863-43A4-B99E-0145039CA744}" type="sibTrans" cxnId="{70108539-F1F1-48F6-8C06-84DE293C2ABA}">
      <dgm:prSet/>
      <dgm:spPr/>
      <dgm:t>
        <a:bodyPr/>
        <a:lstStyle/>
        <a:p>
          <a:endParaRPr lang="en-IN"/>
        </a:p>
      </dgm:t>
    </dgm:pt>
    <dgm:pt modelId="{EFF79C54-2BE7-433C-B3C2-21C3819BB8F8}">
      <dgm:prSet phldrT="[Text]"/>
      <dgm:spPr/>
      <dgm:t>
        <a:bodyPr/>
        <a:lstStyle/>
        <a:p>
          <a:r>
            <a:rPr lang="en-IN" dirty="0"/>
            <a:t>Internship </a:t>
          </a:r>
        </a:p>
      </dgm:t>
    </dgm:pt>
    <dgm:pt modelId="{B579AE53-987B-4D08-A28B-275911BCEDCC}" type="parTrans" cxnId="{84869729-9533-43B0-81AA-2FE30FC9421B}">
      <dgm:prSet/>
      <dgm:spPr/>
      <dgm:t>
        <a:bodyPr/>
        <a:lstStyle/>
        <a:p>
          <a:endParaRPr lang="en-IN"/>
        </a:p>
      </dgm:t>
    </dgm:pt>
    <dgm:pt modelId="{D8AF970A-7377-433B-913B-4711A2B834A5}" type="sibTrans" cxnId="{84869729-9533-43B0-81AA-2FE30FC9421B}">
      <dgm:prSet/>
      <dgm:spPr/>
      <dgm:t>
        <a:bodyPr/>
        <a:lstStyle/>
        <a:p>
          <a:endParaRPr lang="en-IN"/>
        </a:p>
      </dgm:t>
    </dgm:pt>
    <dgm:pt modelId="{A6C2E06F-ECAC-4281-8742-B67BBD8F970E}">
      <dgm:prSet phldrT="[Text]"/>
      <dgm:spPr/>
      <dgm:t>
        <a:bodyPr/>
        <a:lstStyle/>
        <a:p>
          <a:r>
            <a:rPr lang="en-IN" dirty="0"/>
            <a:t>Placements and Internship Experience</a:t>
          </a:r>
        </a:p>
      </dgm:t>
    </dgm:pt>
    <dgm:pt modelId="{25A57A06-361B-47B9-BABB-7FCC645360F7}" type="parTrans" cxnId="{ECCAD249-5B00-43F1-811A-E15297483E8F}">
      <dgm:prSet/>
      <dgm:spPr/>
      <dgm:t>
        <a:bodyPr/>
        <a:lstStyle/>
        <a:p>
          <a:endParaRPr lang="en-IN"/>
        </a:p>
      </dgm:t>
    </dgm:pt>
    <dgm:pt modelId="{64D58FA8-6B5D-4C3C-A8D5-46FF5C954D7A}" type="sibTrans" cxnId="{ECCAD249-5B00-43F1-811A-E15297483E8F}">
      <dgm:prSet/>
      <dgm:spPr/>
      <dgm:t>
        <a:bodyPr/>
        <a:lstStyle/>
        <a:p>
          <a:endParaRPr lang="en-IN"/>
        </a:p>
      </dgm:t>
    </dgm:pt>
    <dgm:pt modelId="{783BDBF4-878C-4ABF-B9E8-9F97DE45AB5B}" type="pres">
      <dgm:prSet presAssocID="{34DBC6EF-8D51-4CB9-B0CB-E1B61747BBE1}" presName="CompostProcess" presStyleCnt="0">
        <dgm:presLayoutVars>
          <dgm:dir/>
          <dgm:resizeHandles val="exact"/>
        </dgm:presLayoutVars>
      </dgm:prSet>
      <dgm:spPr/>
    </dgm:pt>
    <dgm:pt modelId="{419BBFB4-FCFB-4762-A325-77D12ABDAA71}" type="pres">
      <dgm:prSet presAssocID="{34DBC6EF-8D51-4CB9-B0CB-E1B61747BBE1}" presName="arrow" presStyleLbl="bgShp" presStyleIdx="0" presStyleCnt="1"/>
      <dgm:spPr/>
    </dgm:pt>
    <dgm:pt modelId="{A6D81202-52EF-46B3-912C-7693E2096568}" type="pres">
      <dgm:prSet presAssocID="{34DBC6EF-8D51-4CB9-B0CB-E1B61747BBE1}" presName="linearProcess" presStyleCnt="0"/>
      <dgm:spPr/>
    </dgm:pt>
    <dgm:pt modelId="{1BAFA946-2944-4004-B8E4-AF6C449E9FDE}" type="pres">
      <dgm:prSet presAssocID="{A1ADD8EE-D142-46B1-82F4-1C2645B0F989}" presName="textNode" presStyleLbl="node1" presStyleIdx="0" presStyleCnt="3">
        <dgm:presLayoutVars>
          <dgm:bulletEnabled val="1"/>
        </dgm:presLayoutVars>
      </dgm:prSet>
      <dgm:spPr/>
    </dgm:pt>
    <dgm:pt modelId="{C80EE1C8-D7D1-42A7-B2FF-EAF979EB5048}" type="pres">
      <dgm:prSet presAssocID="{18815704-F863-43A4-B99E-0145039CA744}" presName="sibTrans" presStyleCnt="0"/>
      <dgm:spPr/>
    </dgm:pt>
    <dgm:pt modelId="{A13C2544-8A15-414F-B6CD-BD4D0BCD523A}" type="pres">
      <dgm:prSet presAssocID="{EFF79C54-2BE7-433C-B3C2-21C3819BB8F8}" presName="textNode" presStyleLbl="node1" presStyleIdx="1" presStyleCnt="3">
        <dgm:presLayoutVars>
          <dgm:bulletEnabled val="1"/>
        </dgm:presLayoutVars>
      </dgm:prSet>
      <dgm:spPr/>
    </dgm:pt>
    <dgm:pt modelId="{F558DAFF-BE1D-4584-8CA0-BE8167D5F2CB}" type="pres">
      <dgm:prSet presAssocID="{D8AF970A-7377-433B-913B-4711A2B834A5}" presName="sibTrans" presStyleCnt="0"/>
      <dgm:spPr/>
    </dgm:pt>
    <dgm:pt modelId="{88720F03-DFF1-40E6-BD6B-8BD8116C3A29}" type="pres">
      <dgm:prSet presAssocID="{A6C2E06F-ECAC-4281-8742-B67BBD8F970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D028B11-0667-4166-A18F-2748E116DE2C}" type="presOf" srcId="{34DBC6EF-8D51-4CB9-B0CB-E1B61747BBE1}" destId="{783BDBF4-878C-4ABF-B9E8-9F97DE45AB5B}" srcOrd="0" destOrd="0" presId="urn:microsoft.com/office/officeart/2005/8/layout/hProcess9"/>
    <dgm:cxn modelId="{84869729-9533-43B0-81AA-2FE30FC9421B}" srcId="{34DBC6EF-8D51-4CB9-B0CB-E1B61747BBE1}" destId="{EFF79C54-2BE7-433C-B3C2-21C3819BB8F8}" srcOrd="1" destOrd="0" parTransId="{B579AE53-987B-4D08-A28B-275911BCEDCC}" sibTransId="{D8AF970A-7377-433B-913B-4711A2B834A5}"/>
    <dgm:cxn modelId="{70108539-F1F1-48F6-8C06-84DE293C2ABA}" srcId="{34DBC6EF-8D51-4CB9-B0CB-E1B61747BBE1}" destId="{A1ADD8EE-D142-46B1-82F4-1C2645B0F989}" srcOrd="0" destOrd="0" parTransId="{731BD3F3-DCA8-4B3C-831F-47619769E67A}" sibTransId="{18815704-F863-43A4-B99E-0145039CA744}"/>
    <dgm:cxn modelId="{2FBE7F47-8242-484E-AC94-0F36297E2311}" type="presOf" srcId="{EFF79C54-2BE7-433C-B3C2-21C3819BB8F8}" destId="{A13C2544-8A15-414F-B6CD-BD4D0BCD523A}" srcOrd="0" destOrd="0" presId="urn:microsoft.com/office/officeart/2005/8/layout/hProcess9"/>
    <dgm:cxn modelId="{ECCAD249-5B00-43F1-811A-E15297483E8F}" srcId="{34DBC6EF-8D51-4CB9-B0CB-E1B61747BBE1}" destId="{A6C2E06F-ECAC-4281-8742-B67BBD8F970E}" srcOrd="2" destOrd="0" parTransId="{25A57A06-361B-47B9-BABB-7FCC645360F7}" sibTransId="{64D58FA8-6B5D-4C3C-A8D5-46FF5C954D7A}"/>
    <dgm:cxn modelId="{026967B3-DCCB-48F8-B9F4-3A06A0526F29}" type="presOf" srcId="{A6C2E06F-ECAC-4281-8742-B67BBD8F970E}" destId="{88720F03-DFF1-40E6-BD6B-8BD8116C3A29}" srcOrd="0" destOrd="0" presId="urn:microsoft.com/office/officeart/2005/8/layout/hProcess9"/>
    <dgm:cxn modelId="{1F0E7DBF-F494-4661-8C57-86B29A4B66E6}" type="presOf" srcId="{A1ADD8EE-D142-46B1-82F4-1C2645B0F989}" destId="{1BAFA946-2944-4004-B8E4-AF6C449E9FDE}" srcOrd="0" destOrd="0" presId="urn:microsoft.com/office/officeart/2005/8/layout/hProcess9"/>
    <dgm:cxn modelId="{EFB48FA6-CB18-453D-B499-AB8C9EFD4D56}" type="presParOf" srcId="{783BDBF4-878C-4ABF-B9E8-9F97DE45AB5B}" destId="{419BBFB4-FCFB-4762-A325-77D12ABDAA71}" srcOrd="0" destOrd="0" presId="urn:microsoft.com/office/officeart/2005/8/layout/hProcess9"/>
    <dgm:cxn modelId="{832762FF-33AD-4313-87B7-724B8635B0C3}" type="presParOf" srcId="{783BDBF4-878C-4ABF-B9E8-9F97DE45AB5B}" destId="{A6D81202-52EF-46B3-912C-7693E2096568}" srcOrd="1" destOrd="0" presId="urn:microsoft.com/office/officeart/2005/8/layout/hProcess9"/>
    <dgm:cxn modelId="{3BBEF200-3A9D-4748-AFB6-54007205E748}" type="presParOf" srcId="{A6D81202-52EF-46B3-912C-7693E2096568}" destId="{1BAFA946-2944-4004-B8E4-AF6C449E9FDE}" srcOrd="0" destOrd="0" presId="urn:microsoft.com/office/officeart/2005/8/layout/hProcess9"/>
    <dgm:cxn modelId="{88DF8495-DFCA-4673-8462-DD6A5E9105AD}" type="presParOf" srcId="{A6D81202-52EF-46B3-912C-7693E2096568}" destId="{C80EE1C8-D7D1-42A7-B2FF-EAF979EB5048}" srcOrd="1" destOrd="0" presId="urn:microsoft.com/office/officeart/2005/8/layout/hProcess9"/>
    <dgm:cxn modelId="{3CAA44AC-0894-42C2-93E3-4F51DCF76655}" type="presParOf" srcId="{A6D81202-52EF-46B3-912C-7693E2096568}" destId="{A13C2544-8A15-414F-B6CD-BD4D0BCD523A}" srcOrd="2" destOrd="0" presId="urn:microsoft.com/office/officeart/2005/8/layout/hProcess9"/>
    <dgm:cxn modelId="{B6C346F1-D68E-4C59-A679-AE9A7511F9E4}" type="presParOf" srcId="{A6D81202-52EF-46B3-912C-7693E2096568}" destId="{F558DAFF-BE1D-4584-8CA0-BE8167D5F2CB}" srcOrd="3" destOrd="0" presId="urn:microsoft.com/office/officeart/2005/8/layout/hProcess9"/>
    <dgm:cxn modelId="{C1CAAC26-4A83-4029-AFA3-4063323F7131}" type="presParOf" srcId="{A6D81202-52EF-46B3-912C-7693E2096568}" destId="{88720F03-DFF1-40E6-BD6B-8BD8116C3A2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BBFB4-FCFB-4762-A325-77D12ABDAA71}">
      <dsp:nvSpPr>
        <dsp:cNvPr id="0" name=""/>
        <dsp:cNvSpPr/>
      </dsp:nvSpPr>
      <dsp:spPr>
        <a:xfrm>
          <a:off x="640079" y="0"/>
          <a:ext cx="7254240" cy="36147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FA946-2944-4004-B8E4-AF6C449E9FDE}">
      <dsp:nvSpPr>
        <dsp:cNvPr id="0" name=""/>
        <dsp:cNvSpPr/>
      </dsp:nvSpPr>
      <dsp:spPr>
        <a:xfrm>
          <a:off x="9167" y="1084421"/>
          <a:ext cx="2747010" cy="1445895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E-Yantra</a:t>
          </a:r>
        </a:p>
      </dsp:txBody>
      <dsp:txXfrm>
        <a:off x="79750" y="1155004"/>
        <a:ext cx="2605844" cy="1304729"/>
      </dsp:txXfrm>
    </dsp:sp>
    <dsp:sp modelId="{A13C2544-8A15-414F-B6CD-BD4D0BCD523A}">
      <dsp:nvSpPr>
        <dsp:cNvPr id="0" name=""/>
        <dsp:cNvSpPr/>
      </dsp:nvSpPr>
      <dsp:spPr>
        <a:xfrm>
          <a:off x="2893694" y="1084421"/>
          <a:ext cx="2747010" cy="1445895"/>
        </a:xfrm>
        <a:prstGeom prst="roundRect">
          <a:avLst/>
        </a:prstGeom>
        <a:solidFill>
          <a:schemeClr val="accent1">
            <a:shade val="80000"/>
            <a:hueOff val="379752"/>
            <a:satOff val="-41130"/>
            <a:lumOff val="2200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Internship </a:t>
          </a:r>
        </a:p>
      </dsp:txBody>
      <dsp:txXfrm>
        <a:off x="2964277" y="1155004"/>
        <a:ext cx="2605844" cy="1304729"/>
      </dsp:txXfrm>
    </dsp:sp>
    <dsp:sp modelId="{88720F03-DFF1-40E6-BD6B-8BD8116C3A29}">
      <dsp:nvSpPr>
        <dsp:cNvPr id="0" name=""/>
        <dsp:cNvSpPr/>
      </dsp:nvSpPr>
      <dsp:spPr>
        <a:xfrm>
          <a:off x="5778222" y="1084421"/>
          <a:ext cx="2747010" cy="1445895"/>
        </a:xfrm>
        <a:prstGeom prst="roundRect">
          <a:avLst/>
        </a:prstGeom>
        <a:solidFill>
          <a:schemeClr val="accent1">
            <a:shade val="80000"/>
            <a:hueOff val="759504"/>
            <a:satOff val="-82260"/>
            <a:lumOff val="440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Placements and Internship Experience</a:t>
          </a:r>
        </a:p>
      </dsp:txBody>
      <dsp:txXfrm>
        <a:off x="5848805" y="1155004"/>
        <a:ext cx="2605844" cy="1304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F48AB16-4A54-478C-832C-D9D7A1A10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57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022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9027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48492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7593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6081486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676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8739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5319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22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81241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6550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8667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94632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565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5790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8471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420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66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8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EB14AA-12C6-4ACF-A519-3130DDB21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			                            Said by most Indian parents, and society</a:t>
            </a:r>
          </a:p>
          <a:p>
            <a:pPr algn="ctr"/>
            <a:r>
              <a:rPr lang="en-IN" dirty="0"/>
              <a:t>   </a:t>
            </a:r>
          </a:p>
          <a:p>
            <a:pPr algn="ctr"/>
            <a:r>
              <a:rPr lang="en-IN" dirty="0"/>
              <a:t>                                                Said by those people who haven’t even </a:t>
            </a:r>
          </a:p>
          <a:p>
            <a:pPr algn="ctr"/>
            <a:r>
              <a:rPr lang="en-IN" dirty="0"/>
              <a:t>                  						     tried to fight their passion, and impose their fears </a:t>
            </a:r>
          </a:p>
          <a:p>
            <a:pPr algn="ctr"/>
            <a:r>
              <a:rPr lang="en-IN" dirty="0"/>
              <a:t>     to other people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C23CD5-464B-4F6D-B983-8E3E46AE7912}"/>
              </a:ext>
            </a:extLst>
          </p:cNvPr>
          <p:cNvSpPr txBox="1">
            <a:spLocks/>
          </p:cNvSpPr>
          <p:nvPr/>
        </p:nvSpPr>
        <p:spPr>
          <a:xfrm>
            <a:off x="5308703" y="-111246"/>
            <a:ext cx="8346955" cy="276566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kern="1200" cap="all" spc="150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No ,YOU DONT HAVE A </a:t>
            </a:r>
          </a:p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FUTURE IN CORE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1E946DAC-841E-41E6-8506-7194FB9B12DB}"/>
              </a:ext>
            </a:extLst>
          </p:cNvPr>
          <p:cNvSpPr txBox="1">
            <a:spLocks/>
          </p:cNvSpPr>
          <p:nvPr/>
        </p:nvSpPr>
        <p:spPr>
          <a:xfrm>
            <a:off x="5482790" y="3376488"/>
            <a:ext cx="6400800" cy="1947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i="1" dirty="0">
                <a:solidFill>
                  <a:schemeClr val="bg1"/>
                </a:solidFill>
              </a:rPr>
              <a:t>Placement talk by </a:t>
            </a:r>
          </a:p>
          <a:p>
            <a:r>
              <a:rPr lang="en-IN" b="1" i="1" dirty="0">
                <a:solidFill>
                  <a:schemeClr val="bg1"/>
                </a:solidFill>
              </a:rPr>
              <a:t>-</a:t>
            </a:r>
            <a:r>
              <a:rPr lang="en-IN" b="1" i="1" dirty="0" err="1">
                <a:solidFill>
                  <a:schemeClr val="bg1"/>
                </a:solidFill>
              </a:rPr>
              <a:t>Ayush</a:t>
            </a:r>
            <a:r>
              <a:rPr lang="en-IN" b="1" i="1" dirty="0">
                <a:solidFill>
                  <a:schemeClr val="bg1"/>
                </a:solidFill>
              </a:rPr>
              <a:t> Mittal and Shoumik Dey  </a:t>
            </a:r>
          </a:p>
        </p:txBody>
      </p:sp>
    </p:spTree>
    <p:extLst>
      <p:ext uri="{BB962C8B-B14F-4D97-AF65-F5344CB8AC3E}">
        <p14:creationId xmlns:p14="http://schemas.microsoft.com/office/powerpoint/2010/main" val="6696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C2A-A0A3-46A1-90A5-F1E99316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921" y="-108925"/>
            <a:ext cx="8534401" cy="8592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 ISDL HARDWARE INTERNSHIP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3DC8-342B-45EA-A217-394854B9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41E-E81B-4628-969A-D1F7B5E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7A05-B450-4FEB-955A-5A607401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586F75-D110-40BD-A46A-CA7F06C6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9" y="1050925"/>
            <a:ext cx="804504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338F47-4A80-454C-8ED7-22BD6EF5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227" y="70721"/>
            <a:ext cx="8534401" cy="859200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r>
              <a:rPr lang="en-IN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NVIDIA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48EC4-5FAF-4603-9FB3-7F474204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B8A30-1A6E-4C2F-8AD6-908D3ECE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C6F39-77C4-44AF-98A6-C7523B88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C34B4-6A28-42CC-8538-CC7B27A5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04" y="929921"/>
            <a:ext cx="9695992" cy="57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4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C2A-A0A3-46A1-90A5-F1E99316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879" y="-108925"/>
            <a:ext cx="8534401" cy="8592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BAXTER INNOVATIONS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3DC8-342B-45EA-A217-394854B9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41E-E81B-4628-969A-D1F7B5E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7A05-B450-4FEB-955A-5A607401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341547-AE47-4A33-A5ED-D2593E3C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160" y="826729"/>
            <a:ext cx="7483858" cy="55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4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C2A-A0A3-46A1-90A5-F1E99316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524" y="-126518"/>
            <a:ext cx="8534401" cy="8592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Silicon labs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3DC8-342B-45EA-A217-394854B9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41E-E81B-4628-969A-D1F7B5E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7A05-B450-4FEB-955A-5A607401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84F055-4014-4F28-9454-2C8F7729C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24" y="1102904"/>
            <a:ext cx="9789952" cy="447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5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C2A-A0A3-46A1-90A5-F1E993167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11" y="-53158"/>
            <a:ext cx="8534401" cy="8592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Schneider Electric R&amp;D</a:t>
            </a:r>
            <a:endParaRPr lang="en-IN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3DC8-342B-45EA-A217-394854B95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41E-E81B-4628-969A-D1F7B5E47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67A05-B450-4FEB-955A-5A607401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5FBA4-4160-4224-8088-585764E1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49" y="1950203"/>
            <a:ext cx="8655051" cy="30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0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117616-C031-4025-8C98-582FF7654337}"/>
              </a:ext>
            </a:extLst>
          </p:cNvPr>
          <p:cNvSpPr txBox="1">
            <a:spLocks/>
          </p:cNvSpPr>
          <p:nvPr/>
        </p:nvSpPr>
        <p:spPr>
          <a:xfrm>
            <a:off x="684213" y="320675"/>
            <a:ext cx="10498312" cy="567372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						          Skills Required  </a:t>
            </a:r>
          </a:p>
          <a:p>
            <a:pPr marL="342900" indent="-342900">
              <a:buFont typeface="Wingdings 3" panose="05040102010807070707" pitchFamily="18" charset="2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VERILOG / VHDL good project 	</a:t>
            </a:r>
          </a:p>
          <a:p>
            <a:pPr marL="342900" indent="-342900">
              <a:buFont typeface="Wingdings 3" panose="05040102010807070707" pitchFamily="18" charset="2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Python / TCL</a:t>
            </a:r>
          </a:p>
          <a:p>
            <a:pPr marL="342900" indent="-342900">
              <a:buFont typeface="Wingdings 3" panose="05040102010807070707" pitchFamily="18" charset="2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PCB Designing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					                 </a:t>
            </a:r>
            <a:r>
              <a:rPr lang="en-IN" sz="28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Topics To Cover For Test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Digital Electronics 	+ State diagram.		( Neso Academy ) 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VLSI 										( taught in college )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C language MCQs 						( Geeks For Geeks )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APTITUDE 									( Gate Level )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8085 Architecture and Pinout 				( Not the programming )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Puzzles										( Nvidia Interview )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Oscillators, OPAMP, Diodes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Why not </a:t>
            </a:r>
            <a:r>
              <a:rPr lang="en-IN" dirty="0" err="1">
                <a:solidFill>
                  <a:schemeClr val="tx1"/>
                </a:solidFill>
              </a:rPr>
              <a:t>analog</a:t>
            </a:r>
            <a:r>
              <a:rPr lang="en-IN" dirty="0">
                <a:solidFill>
                  <a:schemeClr val="tx1"/>
                </a:solidFill>
              </a:rPr>
              <a:t> stuff ?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3F501A8-F86E-4F07-A5CE-44EE2204ECC3}"/>
              </a:ext>
            </a:extLst>
          </p:cNvPr>
          <p:cNvSpPr/>
          <p:nvPr/>
        </p:nvSpPr>
        <p:spPr>
          <a:xfrm>
            <a:off x="4931514" y="930712"/>
            <a:ext cx="402672" cy="115977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8C4AF-62E7-4875-A955-E6FDCBE8E409}"/>
              </a:ext>
            </a:extLst>
          </p:cNvPr>
          <p:cNvSpPr txBox="1"/>
          <p:nvPr/>
        </p:nvSpPr>
        <p:spPr>
          <a:xfrm>
            <a:off x="5395045" y="1325935"/>
            <a:ext cx="530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Important and must for placement’s Interview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7A258-B02A-4B22-896B-75431DD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2E4357-7025-4DDB-97BA-9B350FF0C941}"/>
              </a:ext>
            </a:extLst>
          </p:cNvPr>
          <p:cNvSpPr txBox="1">
            <a:spLocks/>
          </p:cNvSpPr>
          <p:nvPr/>
        </p:nvSpPr>
        <p:spPr>
          <a:xfrm>
            <a:off x="3143126" y="2273300"/>
            <a:ext cx="6456901" cy="18345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Internship EXPERIENCE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8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4166-B109-4BFD-8193-C35FD9CC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en-US" dirty="0"/>
              <a:t>GOOGLE SUMMER OF CODE</a:t>
            </a:r>
            <a:endParaRPr lang="en-IN" dirty="0"/>
          </a:p>
        </p:txBody>
      </p:sp>
      <p:pic>
        <p:nvPicPr>
          <p:cNvPr id="1026" name="Picture 2" descr="What I experienced at Google Summer of Code | by Aswin G | We've moved to  freeCodeCamp.org/news | Medium">
            <a:extLst>
              <a:ext uri="{FF2B5EF4-FFF2-40B4-BE49-F238E27FC236}">
                <a16:creationId xmlns:a16="http://schemas.microsoft.com/office/drawing/2014/main" id="{865B4E53-2A77-4F2B-BE0C-9B9519F47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5414" y="694264"/>
            <a:ext cx="6081171" cy="36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8E85-AAB0-42DB-AFB8-8F7DB798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3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4166-B109-4BFD-8193-C35FD9CC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en-US" dirty="0"/>
              <a:t>SAMSUNG PRISM</a:t>
            </a:r>
            <a:endParaRPr lang="en-IN" dirty="0"/>
          </a:p>
        </p:txBody>
      </p:sp>
      <p:pic>
        <p:nvPicPr>
          <p:cNvPr id="2050" name="Picture 2" descr="PRISM-Home">
            <a:extLst>
              <a:ext uri="{FF2B5EF4-FFF2-40B4-BE49-F238E27FC236}">
                <a16:creationId xmlns:a16="http://schemas.microsoft.com/office/drawing/2014/main" id="{E16F0840-2A03-42F2-9945-E4E10BBD0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58" y="694264"/>
            <a:ext cx="6316084" cy="361526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8C3E-2577-4AC0-AA38-36958789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F143-9DD1-49A9-8EF0-02496463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8E85-AAB0-42DB-AFB8-8F7DB798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3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4166-B109-4BFD-8193-C35FD9CC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en-US" dirty="0"/>
              <a:t>INDIAN STATISTICAL INSTITUTE, KOLKATA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48C3E-2577-4AC0-AA38-36958789B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F143-9DD1-49A9-8EF0-02496463C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8E85-AAB0-42DB-AFB8-8F7DB798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3074" name="Picture 2" descr="Indian Statistical Institute">
            <a:extLst>
              <a:ext uri="{FF2B5EF4-FFF2-40B4-BE49-F238E27FC236}">
                <a16:creationId xmlns:a16="http://schemas.microsoft.com/office/drawing/2014/main" id="{43376BC1-C70E-4526-AE29-3A0070F0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94" y="244884"/>
            <a:ext cx="7008812" cy="44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72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should YOU listen to US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5288E81-FCE6-4457-9368-B5106B6C6F8C}"/>
              </a:ext>
            </a:extLst>
          </p:cNvPr>
          <p:cNvSpPr txBox="1">
            <a:spLocks/>
          </p:cNvSpPr>
          <p:nvPr/>
        </p:nvSpPr>
        <p:spPr>
          <a:xfrm>
            <a:off x="684212" y="854566"/>
            <a:ext cx="11612891" cy="396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 am your Senior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Upcoming intern at </a:t>
            </a:r>
            <a:r>
              <a:rPr lang="en-US" b="1" dirty="0">
                <a:solidFill>
                  <a:schemeClr val="tx1"/>
                </a:solidFill>
              </a:rPr>
              <a:t>Baxter Innovations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College life :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Contributed to </a:t>
            </a:r>
            <a:r>
              <a:rPr lang="en-IN" b="1" dirty="0">
                <a:solidFill>
                  <a:schemeClr val="tx1"/>
                </a:solidFill>
              </a:rPr>
              <a:t>AJIT microprocessor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development (one of the indigenous processors of INDIA).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baseline="30000" dirty="0">
                <a:solidFill>
                  <a:schemeClr val="tx1"/>
                </a:solidFill>
              </a:rPr>
              <a:t>rd </a:t>
            </a:r>
            <a:r>
              <a:rPr lang="en-US" dirty="0">
                <a:solidFill>
                  <a:schemeClr val="tx1"/>
                </a:solidFill>
              </a:rPr>
              <a:t> position out of 215 teams </a:t>
            </a:r>
            <a:r>
              <a:rPr lang="en-US" b="1" dirty="0">
                <a:solidFill>
                  <a:schemeClr val="tx1"/>
                </a:solidFill>
              </a:rPr>
              <a:t>in E-Yantra Robotic Competition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Got selected for </a:t>
            </a:r>
            <a:r>
              <a:rPr lang="en-US" b="1" dirty="0">
                <a:solidFill>
                  <a:schemeClr val="tx1"/>
                </a:solidFill>
              </a:rPr>
              <a:t>Indian Academy Of Sciences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Summer Research Fellowship.</a:t>
            </a:r>
          </a:p>
          <a:p>
            <a:pPr marL="0" indent="0">
              <a:buNone/>
            </a:pPr>
            <a:r>
              <a:rPr lang="en-IN" dirty="0">
                <a:latin typeface="CairoFont-4-0"/>
              </a:rPr>
              <a:t>      Central Mechanical Engineering Research Institute (AUVs)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/>
                </a:solidFill>
              </a:rPr>
              <a:t>Mars Rover Manipal </a:t>
            </a:r>
            <a:r>
              <a:rPr lang="en-IN" dirty="0">
                <a:solidFill>
                  <a:schemeClr val="tx1"/>
                </a:solidFill>
              </a:rPr>
              <a:t>Member (2018-2020).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1BAA6E-3605-4DA3-AACF-9A55DF5FBDA8}"/>
              </a:ext>
            </a:extLst>
          </p:cNvPr>
          <p:cNvSpPr/>
          <p:nvPr/>
        </p:nvSpPr>
        <p:spPr>
          <a:xfrm>
            <a:off x="8882576" y="277834"/>
            <a:ext cx="2487561" cy="407515"/>
          </a:xfrm>
          <a:prstGeom prst="rect">
            <a:avLst/>
          </a:prstGeom>
          <a:solidFill>
            <a:srgbClr val="5ECC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Ayush</a:t>
            </a:r>
            <a:r>
              <a:rPr lang="en-US" b="1" dirty="0"/>
              <a:t> Mittal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4166-B109-4BFD-8193-C35FD9CCC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anchor="ctr">
            <a:normAutofit/>
          </a:bodyPr>
          <a:lstStyle/>
          <a:p>
            <a:r>
              <a:rPr lang="en-US" dirty="0"/>
              <a:t>SCHNEIDER ELECTRIC R&amp;D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8E85-AAB0-42DB-AFB8-8F7DB798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376BC1-C70E-4526-AE29-3A0070F0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 contrast="-4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127861" y="244884"/>
            <a:ext cx="5936278" cy="44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16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08C12-7367-4F5B-AD80-BEFD92D7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54711-6281-4D3E-8527-59C18BC7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B57F4-0D59-45CA-9FED-D8CAD33B4FE1}"/>
              </a:ext>
            </a:extLst>
          </p:cNvPr>
          <p:cNvSpPr txBox="1"/>
          <p:nvPr/>
        </p:nvSpPr>
        <p:spPr>
          <a:xfrm>
            <a:off x="290256" y="1830447"/>
            <a:ext cx="60035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OT-&gt; Fill in the blanks and MCQs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Learn about the products they have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emphasis on Sequential Circuits.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Setup Time and Hold time analysis (Def and </a:t>
            </a:r>
            <a:r>
              <a:rPr lang="en-IN" dirty="0" err="1"/>
              <a:t>Num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 they are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Faults , hazards and violations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Sequence detectors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Clock skew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FIFO Depth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CMOS Design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Types of memories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COA cache design concepts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DSA /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2B9DD-0FC9-49D7-9E7F-398B8FD898A7}"/>
              </a:ext>
            </a:extLst>
          </p:cNvPr>
          <p:cNvSpPr txBox="1"/>
          <p:nvPr/>
        </p:nvSpPr>
        <p:spPr>
          <a:xfrm>
            <a:off x="-417871" y="623743"/>
            <a:ext cx="13027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LITTLE BIT MORE ABOUT BAXTER, NVIDIA and SCHNEIDER ELECTRIC INTERVIEWS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D587-FAB9-4F9E-9A5C-E4679467A51F}"/>
              </a:ext>
            </a:extLst>
          </p:cNvPr>
          <p:cNvSpPr txBox="1"/>
          <p:nvPr/>
        </p:nvSpPr>
        <p:spPr>
          <a:xfrm>
            <a:off x="7005050" y="1972979"/>
            <a:ext cx="4863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Questions from paper (Flip flops)</a:t>
            </a:r>
          </a:p>
          <a:p>
            <a:r>
              <a:rPr lang="en-IN" dirty="0"/>
              <a:t>2 Quizzes</a:t>
            </a:r>
          </a:p>
          <a:p>
            <a:r>
              <a:rPr lang="en-IN" dirty="0"/>
              <a:t>Sequential circuits</a:t>
            </a:r>
          </a:p>
          <a:p>
            <a:r>
              <a:rPr lang="en-IN" dirty="0"/>
              <a:t>Some people grinded over CV</a:t>
            </a:r>
          </a:p>
          <a:p>
            <a:r>
              <a:rPr lang="en-IN" dirty="0"/>
              <a:t>They are leaders in AI so be </a:t>
            </a:r>
            <a:r>
              <a:rPr lang="en-IN" dirty="0" err="1"/>
              <a:t>carefull</a:t>
            </a:r>
            <a:r>
              <a:rPr lang="en-IN" dirty="0"/>
              <a:t> if you </a:t>
            </a:r>
          </a:p>
          <a:p>
            <a:r>
              <a:rPr lang="en-IN" dirty="0"/>
              <a:t>mention about it.  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F9059-26F5-4AD3-8F81-FE010AC220BE}"/>
              </a:ext>
            </a:extLst>
          </p:cNvPr>
          <p:cNvSpPr txBox="1"/>
          <p:nvPr/>
        </p:nvSpPr>
        <p:spPr>
          <a:xfrm>
            <a:off x="7037912" y="4335205"/>
            <a:ext cx="36808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CV Based , explain the project </a:t>
            </a:r>
          </a:p>
          <a:p>
            <a:r>
              <a:rPr lang="en-IN" dirty="0"/>
              <a:t>Tested problem solving ability</a:t>
            </a:r>
          </a:p>
          <a:p>
            <a:r>
              <a:rPr lang="en-IN" dirty="0"/>
              <a:t>Managerial questions</a:t>
            </a:r>
          </a:p>
          <a:p>
            <a:r>
              <a:rPr lang="en-IN" dirty="0"/>
              <a:t>ADC , MCUs , Diodes </a:t>
            </a:r>
          </a:p>
          <a:p>
            <a:r>
              <a:rPr lang="en-IN" dirty="0"/>
              <a:t>Hobbies, questions related to it</a:t>
            </a:r>
          </a:p>
          <a:p>
            <a:r>
              <a:rPr lang="en-IN" dirty="0"/>
              <a:t>Family Background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C4455-237E-4C8F-9C2B-B8A60FD00304}"/>
              </a:ext>
            </a:extLst>
          </p:cNvPr>
          <p:cNvSpPr txBox="1"/>
          <p:nvPr/>
        </p:nvSpPr>
        <p:spPr>
          <a:xfrm>
            <a:off x="7005050" y="1682109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NVIDIA (1 round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467C7-2E2D-4E0C-B193-709C8A5AA30B}"/>
              </a:ext>
            </a:extLst>
          </p:cNvPr>
          <p:cNvSpPr txBox="1"/>
          <p:nvPr/>
        </p:nvSpPr>
        <p:spPr>
          <a:xfrm>
            <a:off x="7037912" y="4004304"/>
            <a:ext cx="452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BAXTER/Schneider Electric (2/3 rounds)</a:t>
            </a:r>
          </a:p>
        </p:txBody>
      </p:sp>
    </p:spTree>
    <p:extLst>
      <p:ext uri="{BB962C8B-B14F-4D97-AF65-F5344CB8AC3E}">
        <p14:creationId xmlns:p14="http://schemas.microsoft.com/office/powerpoint/2010/main" val="42706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3000">
              <a:schemeClr val="accent1">
                <a:lumMod val="18000"/>
                <a:lumOff val="82000"/>
              </a:schemeClr>
            </a:gs>
            <a:gs pos="27000">
              <a:schemeClr val="bg2">
                <a:shade val="96000"/>
                <a:satMod val="120000"/>
                <a:lumMod val="89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C671-24BF-4AC7-A977-A7066732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0C6CA2-FB48-4257-8C38-25DBE363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758" y="83890"/>
            <a:ext cx="8534401" cy="8592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64D23-DD84-4E2E-871A-5121795A9152}"/>
              </a:ext>
            </a:extLst>
          </p:cNvPr>
          <p:cNvSpPr txBox="1"/>
          <p:nvPr/>
        </p:nvSpPr>
        <p:spPr>
          <a:xfrm>
            <a:off x="486382" y="1361872"/>
            <a:ext cx="117056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Prepare your CV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Very basic question and logic behind about your project.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Assume that they </a:t>
            </a:r>
            <a:r>
              <a:rPr lang="en-IN" dirty="0" err="1"/>
              <a:t>dont</a:t>
            </a:r>
            <a:r>
              <a:rPr lang="en-IN" dirty="0"/>
              <a:t> have your CV, tell everything from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FIRST QUESTION OF EVERY INTERVIEW : 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tell me about yourself.</a:t>
            </a:r>
          </a:p>
          <a:p>
            <a:r>
              <a:rPr lang="en-IN" dirty="0"/>
              <a:t>     ( Name, interest , projects , </a:t>
            </a:r>
            <a:r>
              <a:rPr lang="en-IN" dirty="0" err="1"/>
              <a:t>thoda</a:t>
            </a:r>
            <a:r>
              <a:rPr lang="en-IN" dirty="0"/>
              <a:t> </a:t>
            </a:r>
            <a:r>
              <a:rPr lang="en-IN" dirty="0" err="1"/>
              <a:t>sa</a:t>
            </a:r>
            <a:r>
              <a:rPr lang="en-IN" dirty="0"/>
              <a:t> </a:t>
            </a:r>
            <a:r>
              <a:rPr lang="en-IN" dirty="0" err="1"/>
              <a:t>softskills</a:t>
            </a:r>
            <a:r>
              <a:rPr lang="en-IN" dirty="0"/>
              <a:t> 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Why a company ? Don’t give a generalised </a:t>
            </a:r>
            <a:r>
              <a:rPr lang="en-IN" dirty="0" err="1"/>
              <a:t>ans</a:t>
            </a:r>
            <a:r>
              <a:rPr lang="en-IN" dirty="0"/>
              <a:t> like work culture is good and all, give a personalised ans.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Best way to research about a company : </a:t>
            </a:r>
            <a:r>
              <a:rPr lang="en-IN" dirty="0" err="1"/>
              <a:t>Youtube</a:t>
            </a:r>
            <a:r>
              <a:rPr lang="en-IN" dirty="0"/>
              <a:t> channel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tell about your masters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Find about the person who is taking your interview, (</a:t>
            </a:r>
            <a:r>
              <a:rPr lang="en-IN" dirty="0" err="1"/>
              <a:t>Linkedin</a:t>
            </a:r>
            <a:r>
              <a:rPr lang="en-IN" dirty="0"/>
              <a:t>), helps you in asking personalised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Always ask good questions in the end.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study technical one night before the interview. Prepare the </a:t>
            </a:r>
            <a:r>
              <a:rPr lang="en-IN" dirty="0" err="1"/>
              <a:t>ans</a:t>
            </a:r>
            <a:r>
              <a:rPr lang="en-IN" dirty="0"/>
              <a:t> for general CV questions.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Don’t show your attitude to them, remember your etiquettes,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You can go some extra mile ………. Only when your interview went good (comes in etiquettes)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Retrospect your failed interview , compare with people who got through it. 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773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chemeClr val="bg2">
                <a:tint val="97000"/>
                <a:hueMod val="92000"/>
                <a:satMod val="169000"/>
                <a:lumMod val="164000"/>
              </a:schemeClr>
            </a:gs>
            <a:gs pos="68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8C671-24BF-4AC7-A977-A7066732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0C6CA2-FB48-4257-8C38-25DBE363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753" y="0"/>
            <a:ext cx="8534401" cy="859200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REALITY 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64D23-DD84-4E2E-871A-5121795A9152}"/>
              </a:ext>
            </a:extLst>
          </p:cNvPr>
          <p:cNvSpPr txBox="1"/>
          <p:nvPr/>
        </p:nvSpPr>
        <p:spPr>
          <a:xfrm>
            <a:off x="1686376" y="1016084"/>
            <a:ext cx="117056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People ruin their placement experience because of desperation.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 don’t be desperate either for a girl or placement.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Its not about the hard work that you have done in all these 3 years, placement tests </a:t>
            </a:r>
          </a:p>
          <a:p>
            <a:r>
              <a:rPr lang="en-IN" dirty="0"/>
              <a:t>     your emotional character.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Advice for 3</a:t>
            </a:r>
            <a:r>
              <a:rPr lang="en-IN" baseline="30000" dirty="0"/>
              <a:t>rd</a:t>
            </a:r>
            <a:r>
              <a:rPr lang="en-IN" dirty="0"/>
              <a:t> years : its time to get into the depth , exploration time is over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Advice for rest , can still explore but try to begin your depth journey as soon as possible</a:t>
            </a:r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E5CB23-89DA-4EA5-AC3D-D446E2B5F176}"/>
              </a:ext>
            </a:extLst>
          </p:cNvPr>
          <p:cNvGrpSpPr/>
          <p:nvPr/>
        </p:nvGrpSpPr>
        <p:grpSpPr>
          <a:xfrm>
            <a:off x="8256246" y="2904943"/>
            <a:ext cx="3095126" cy="1257299"/>
            <a:chOff x="5031036" y="2080683"/>
            <a:chExt cx="3095126" cy="1257299"/>
          </a:xfrm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3E9B5F9-664C-4B7C-BFED-CD5F8E0E17D3}"/>
                </a:ext>
              </a:extLst>
            </p:cNvPr>
            <p:cNvSpPr/>
            <p:nvPr/>
          </p:nvSpPr>
          <p:spPr>
            <a:xfrm>
              <a:off x="5031036" y="2080683"/>
              <a:ext cx="3095126" cy="1257299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B97D3BC7-DE87-4A53-AB8C-6B5B808DA115}"/>
                </a:ext>
              </a:extLst>
            </p:cNvPr>
            <p:cNvSpPr txBox="1"/>
            <p:nvPr/>
          </p:nvSpPr>
          <p:spPr>
            <a:xfrm>
              <a:off x="5659686" y="2080683"/>
              <a:ext cx="1837827" cy="1257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80010" rIns="40005" bIns="800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Success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53D9E0-2740-4E2D-9E67-805CEC5AE525}"/>
              </a:ext>
            </a:extLst>
          </p:cNvPr>
          <p:cNvGrpSpPr/>
          <p:nvPr/>
        </p:nvGrpSpPr>
        <p:grpSpPr>
          <a:xfrm>
            <a:off x="659588" y="2904945"/>
            <a:ext cx="3292355" cy="1257299"/>
            <a:chOff x="5031036" y="2080683"/>
            <a:chExt cx="3095126" cy="1257299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F7AADA57-D0FA-4173-95F9-FAB7B1555B6A}"/>
                </a:ext>
              </a:extLst>
            </p:cNvPr>
            <p:cNvSpPr/>
            <p:nvPr/>
          </p:nvSpPr>
          <p:spPr>
            <a:xfrm>
              <a:off x="5031036" y="2080683"/>
              <a:ext cx="3095126" cy="1257299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41EEACB1-0D65-4886-B80A-4D680682647C}"/>
                </a:ext>
              </a:extLst>
            </p:cNvPr>
            <p:cNvSpPr txBox="1"/>
            <p:nvPr/>
          </p:nvSpPr>
          <p:spPr>
            <a:xfrm>
              <a:off x="5659686" y="2080683"/>
              <a:ext cx="1837827" cy="1257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80010" rIns="40005" bIns="800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 err="1"/>
                <a:t>Hardwork</a:t>
              </a:r>
              <a:r>
                <a:rPr lang="en-IN" sz="3000" kern="1200" dirty="0"/>
                <a:t>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D84DA4-9472-47AF-96CC-EF9E043FA802}"/>
              </a:ext>
            </a:extLst>
          </p:cNvPr>
          <p:cNvGrpSpPr/>
          <p:nvPr/>
        </p:nvGrpSpPr>
        <p:grpSpPr>
          <a:xfrm>
            <a:off x="3323293" y="2904944"/>
            <a:ext cx="3095126" cy="1257299"/>
            <a:chOff x="5031036" y="2080683"/>
            <a:chExt cx="3095126" cy="1257299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1E9D5A0E-86D7-4724-833E-353D94773002}"/>
                </a:ext>
              </a:extLst>
            </p:cNvPr>
            <p:cNvSpPr/>
            <p:nvPr/>
          </p:nvSpPr>
          <p:spPr>
            <a:xfrm>
              <a:off x="5031036" y="2080683"/>
              <a:ext cx="3095126" cy="1257299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Chevron 4">
              <a:extLst>
                <a:ext uri="{FF2B5EF4-FFF2-40B4-BE49-F238E27FC236}">
                  <a16:creationId xmlns:a16="http://schemas.microsoft.com/office/drawing/2014/main" id="{ACB3F0E9-23D3-42BC-A7C8-19F8CDAD65F2}"/>
                </a:ext>
              </a:extLst>
            </p:cNvPr>
            <p:cNvSpPr txBox="1"/>
            <p:nvPr/>
          </p:nvSpPr>
          <p:spPr>
            <a:xfrm>
              <a:off x="5659686" y="2080683"/>
              <a:ext cx="1837827" cy="1257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80010" rIns="40005" bIns="800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Patience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5548CC-E10C-4055-9D58-A983FBAE3019}"/>
              </a:ext>
            </a:extLst>
          </p:cNvPr>
          <p:cNvGrpSpPr/>
          <p:nvPr/>
        </p:nvGrpSpPr>
        <p:grpSpPr>
          <a:xfrm>
            <a:off x="5789770" y="2904944"/>
            <a:ext cx="3095126" cy="1257299"/>
            <a:chOff x="5031036" y="2080683"/>
            <a:chExt cx="3095126" cy="1257299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35507FF5-4878-494B-964E-905D2A60627B}"/>
                </a:ext>
              </a:extLst>
            </p:cNvPr>
            <p:cNvSpPr/>
            <p:nvPr/>
          </p:nvSpPr>
          <p:spPr>
            <a:xfrm>
              <a:off x="5031036" y="2080683"/>
              <a:ext cx="3095126" cy="1257299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4">
              <a:extLst>
                <a:ext uri="{FF2B5EF4-FFF2-40B4-BE49-F238E27FC236}">
                  <a16:creationId xmlns:a16="http://schemas.microsoft.com/office/drawing/2014/main" id="{BE4551E7-D44D-4D93-90C1-46F696A1B445}"/>
                </a:ext>
              </a:extLst>
            </p:cNvPr>
            <p:cNvSpPr txBox="1"/>
            <p:nvPr/>
          </p:nvSpPr>
          <p:spPr>
            <a:xfrm>
              <a:off x="5659686" y="2080683"/>
              <a:ext cx="1837827" cy="1257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80010" rIns="40005" bIns="8001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Luck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0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016" y="-165708"/>
            <a:ext cx="8001000" cy="2971801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mic Sans MS" panose="030F0702030302020204" pitchFamily="66" charset="0"/>
              </a:rPr>
              <a:t>THANK YOU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76846-8C05-413E-91A1-EAA7A2476B0D}"/>
              </a:ext>
            </a:extLst>
          </p:cNvPr>
          <p:cNvSpPr txBox="1"/>
          <p:nvPr/>
        </p:nvSpPr>
        <p:spPr>
          <a:xfrm>
            <a:off x="6705600" y="3843866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i="1" dirty="0">
                <a:solidFill>
                  <a:schemeClr val="bg1"/>
                </a:solidFill>
              </a:rPr>
              <a:t>Shoumik Dey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shoumikdey123@gmail.com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C1229-C046-4049-B53E-33C7C7490ECC}"/>
              </a:ext>
            </a:extLst>
          </p:cNvPr>
          <p:cNvSpPr txBox="1"/>
          <p:nvPr/>
        </p:nvSpPr>
        <p:spPr>
          <a:xfrm>
            <a:off x="981075" y="3843866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bg1"/>
                </a:solidFill>
              </a:rPr>
              <a:t>Ayush</a:t>
            </a:r>
            <a:r>
              <a:rPr lang="en-US" sz="2400" b="1" i="1" dirty="0">
                <a:solidFill>
                  <a:schemeClr val="bg1"/>
                </a:solidFill>
              </a:rPr>
              <a:t> Mittal  </a:t>
            </a:r>
          </a:p>
          <a:p>
            <a:r>
              <a:rPr lang="en-US" sz="2400" b="1" i="1" dirty="0">
                <a:solidFill>
                  <a:schemeClr val="bg1"/>
                </a:solidFill>
              </a:rPr>
              <a:t>mittalayush129@gmail.com</a:t>
            </a:r>
            <a:endParaRPr lang="en-IN" sz="2400" b="1" i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81018-FECF-4906-AC22-8C5B679A0BD1}"/>
              </a:ext>
            </a:extLst>
          </p:cNvPr>
          <p:cNvSpPr txBox="1"/>
          <p:nvPr/>
        </p:nvSpPr>
        <p:spPr>
          <a:xfrm>
            <a:off x="3405199" y="2000250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>
                <a:solidFill>
                  <a:schemeClr val="bg2">
                    <a:lumMod val="50000"/>
                  </a:schemeClr>
                </a:solidFill>
              </a:rPr>
              <a:t>Wish you a bright and prosperous future ahead !!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C9CF-C796-4F98-B4BC-DAE3C4B5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should YOU listen to US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897E-C1FB-49C0-95BB-DEC256F79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563034"/>
            <a:ext cx="8534400" cy="36152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Currently in the 4</a:t>
            </a:r>
            <a:r>
              <a:rPr lang="en-US" sz="1700" baseline="30000" dirty="0">
                <a:solidFill>
                  <a:schemeClr val="tx1"/>
                </a:solidFill>
              </a:rPr>
              <a:t>th</a:t>
            </a:r>
            <a:r>
              <a:rPr lang="en-US" sz="1700" dirty="0">
                <a:solidFill>
                  <a:schemeClr val="tx1"/>
                </a:solidFill>
              </a:rPr>
              <a:t>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Incoming intern at </a:t>
            </a:r>
            <a:r>
              <a:rPr lang="en-US" sz="1700" b="1" dirty="0">
                <a:solidFill>
                  <a:schemeClr val="tx1"/>
                </a:solidFill>
              </a:rPr>
              <a:t>Schneider Electric R&amp;D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Experiences gathered during college: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Research Intern at </a:t>
            </a:r>
            <a:r>
              <a:rPr lang="en-US" sz="1700" b="1" dirty="0">
                <a:solidFill>
                  <a:schemeClr val="tx1"/>
                </a:solidFill>
              </a:rPr>
              <a:t>Indian Statistical Institute</a:t>
            </a:r>
            <a:r>
              <a:rPr lang="en-US" sz="1700" dirty="0">
                <a:solidFill>
                  <a:schemeClr val="tx1"/>
                </a:solidFill>
              </a:rPr>
              <a:t>, Kolkata (CVPR department)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Mentored by </a:t>
            </a:r>
            <a:r>
              <a:rPr lang="en-US" sz="1700" b="1" dirty="0">
                <a:solidFill>
                  <a:schemeClr val="tx1"/>
                </a:solidFill>
              </a:rPr>
              <a:t>Samsung</a:t>
            </a:r>
            <a:r>
              <a:rPr lang="en-US" sz="1700" dirty="0">
                <a:solidFill>
                  <a:schemeClr val="tx1"/>
                </a:solidFill>
              </a:rPr>
              <a:t> on a project under the PRISM program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</a:rPr>
              <a:t>Google Summer of Code </a:t>
            </a:r>
            <a:r>
              <a:rPr lang="en-US" sz="1700" dirty="0">
                <a:solidFill>
                  <a:schemeClr val="tx1"/>
                </a:solidFill>
              </a:rPr>
              <a:t>student (2019)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Alumni of </a:t>
            </a:r>
            <a:r>
              <a:rPr lang="en-US" sz="1700" b="1" dirty="0">
                <a:solidFill>
                  <a:schemeClr val="tx1"/>
                </a:solidFill>
              </a:rPr>
              <a:t>Project Manas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24EE-6563-43DB-86C0-3241E201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061D5-2786-4B32-A583-2447F2BDF8B8}"/>
              </a:ext>
            </a:extLst>
          </p:cNvPr>
          <p:cNvSpPr/>
          <p:nvPr/>
        </p:nvSpPr>
        <p:spPr>
          <a:xfrm>
            <a:off x="8882576" y="277834"/>
            <a:ext cx="2487561" cy="407515"/>
          </a:xfrm>
          <a:prstGeom prst="rect">
            <a:avLst/>
          </a:prstGeom>
          <a:solidFill>
            <a:srgbClr val="5ECC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Shoumik Dey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2082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38BF5E-412A-4034-9A8F-227665696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29254"/>
              </p:ext>
            </p:extLst>
          </p:nvPr>
        </p:nvGraphicFramePr>
        <p:xfrm>
          <a:off x="1564108" y="1621631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E0769-6797-49A9-91CC-B6561F0F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92F15-D184-4FD8-BC5E-2098F388BF3F}"/>
              </a:ext>
            </a:extLst>
          </p:cNvPr>
          <p:cNvSpPr txBox="1"/>
          <p:nvPr/>
        </p:nvSpPr>
        <p:spPr>
          <a:xfrm>
            <a:off x="3482748" y="320675"/>
            <a:ext cx="46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 Of Presentation</a:t>
            </a:r>
            <a:endParaRPr lang="en-IN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49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000">
              <a:schemeClr val="bg2">
                <a:tint val="97000"/>
                <a:hueMod val="92000"/>
                <a:satMod val="169000"/>
                <a:alpha val="83000"/>
                <a:lumMod val="11000"/>
                <a:lumOff val="89000"/>
              </a:schemeClr>
            </a:gs>
            <a:gs pos="83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2308052-9CFD-410D-9460-1B1CBA2CF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4481" y="1737360"/>
            <a:ext cx="6827520" cy="5120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C697A-2C2B-4D8D-A207-56031A1E7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340"/>
            <a:ext cx="6096000" cy="48082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33FAAAD-2934-4E05-A324-EA1E05787A2A}"/>
              </a:ext>
            </a:extLst>
          </p:cNvPr>
          <p:cNvSpPr/>
          <p:nvPr/>
        </p:nvSpPr>
        <p:spPr>
          <a:xfrm>
            <a:off x="477519" y="995680"/>
            <a:ext cx="11279051" cy="496442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1ECF1-E366-4694-A9CE-8BB000272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6825" y="5326077"/>
            <a:ext cx="8534400" cy="504795"/>
          </a:xfrm>
        </p:spPr>
        <p:txBody>
          <a:bodyPr/>
          <a:lstStyle/>
          <a:p>
            <a:r>
              <a:rPr lang="en-US" b="1" i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400 Rs investment of my life</a:t>
            </a:r>
            <a:r>
              <a:rPr lang="en-US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IN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F73F3-495F-4B1A-A2B5-35B30A7B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A203B9-D0A6-4283-BF81-B70618B69958}"/>
              </a:ext>
            </a:extLst>
          </p:cNvPr>
          <p:cNvSpPr txBox="1">
            <a:spLocks/>
          </p:cNvSpPr>
          <p:nvPr/>
        </p:nvSpPr>
        <p:spPr>
          <a:xfrm>
            <a:off x="826825" y="4618999"/>
            <a:ext cx="10538350" cy="134110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</a:t>
            </a:r>
            <a:r>
              <a:rPr lang="en-US" b="1" dirty="0" err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YANTRa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9E605-0628-4A70-8D3B-105FA1D59D2F}"/>
              </a:ext>
            </a:extLst>
          </p:cNvPr>
          <p:cNvSpPr txBox="1"/>
          <p:nvPr/>
        </p:nvSpPr>
        <p:spPr>
          <a:xfrm>
            <a:off x="892700" y="1387395"/>
            <a:ext cx="100416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Competition that requires no prior technical knowledge, it only requires determination. </a:t>
            </a:r>
          </a:p>
          <a:p>
            <a:r>
              <a:rPr lang="en-IN" dirty="0">
                <a:latin typeface="Bahnschrift" panose="020B0502040204020203" pitchFamily="34" charset="0"/>
              </a:rPr>
              <a:t> </a:t>
            </a:r>
          </a:p>
          <a:p>
            <a:r>
              <a:rPr lang="en-IN" dirty="0">
                <a:latin typeface="Bahnschrift" panose="020B0502040204020203" pitchFamily="34" charset="0"/>
              </a:rPr>
              <a:t>								           </a:t>
            </a:r>
            <a:r>
              <a:rPr lang="en-IN" b="1" dirty="0">
                <a:latin typeface="Bahnschrift" panose="020B0502040204020203" pitchFamily="34" charset="0"/>
              </a:rPr>
              <a:t>Why E-Yantra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Connections you make there are valuable (Innovators, Entrepreneur, Professors).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Placement opportunity.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You get your hands on inside info of IITs, and these info can help you to make better life choices.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>
              <a:latin typeface="Bahnschrift" panose="020B0502040204020203" pitchFamily="34" charset="0"/>
            </a:endParaRPr>
          </a:p>
          <a:p>
            <a:r>
              <a:rPr lang="en-IN" sz="2000" b="1" dirty="0">
                <a:latin typeface="Bahnschrift" panose="020B0502040204020203" pitchFamily="34" charset="0"/>
              </a:rPr>
              <a:t>				   Problem: Lots of team leave the competition in the middle.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Don’t leave the competition in the middle, try to solve those problems, you can contact 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latin typeface="Bahnschrift" panose="020B0502040204020203" pitchFamily="34" charset="0"/>
              </a:rPr>
              <a:t>Don’t select a person just because he is good in technical knowledge, look at the character.</a:t>
            </a:r>
          </a:p>
          <a:p>
            <a:r>
              <a:rPr lang="en-IN" b="1" dirty="0">
                <a:latin typeface="Bahnschrift" panose="020B0502040204020203" pitchFamily="34" charset="0"/>
              </a:rPr>
              <a:t>										</a:t>
            </a:r>
          </a:p>
          <a:p>
            <a:r>
              <a:rPr lang="en-IN" b="1" dirty="0">
                <a:latin typeface="Bahnschrift" panose="020B0502040204020203" pitchFamily="34" charset="0"/>
              </a:rPr>
              <a:t>									    </a:t>
            </a:r>
            <a:r>
              <a:rPr lang="en-IN" sz="2000" b="1" dirty="0">
                <a:latin typeface="Bahnschrift" panose="020B0502040204020203" pitchFamily="34" charset="0"/>
              </a:rPr>
              <a:t>Any Queries ?  </a:t>
            </a:r>
            <a:endParaRPr lang="en-IN" b="1" dirty="0">
              <a:latin typeface="Bahnschrift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429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71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3B104-35D9-4B0B-B741-5B9FAC35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13162-F14D-4A13-B2F0-FF69D7DD7438}"/>
              </a:ext>
            </a:extLst>
          </p:cNvPr>
          <p:cNvSpPr txBox="1">
            <a:spLocks/>
          </p:cNvSpPr>
          <p:nvPr/>
        </p:nvSpPr>
        <p:spPr>
          <a:xfrm>
            <a:off x="3686051" y="320675"/>
            <a:ext cx="6456901" cy="18345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Internship AT MIT</a:t>
            </a: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29722-D64F-43BE-AF5F-118D90DEF044}"/>
              </a:ext>
            </a:extLst>
          </p:cNvPr>
          <p:cNvSpPr txBox="1"/>
          <p:nvPr/>
        </p:nvSpPr>
        <p:spPr>
          <a:xfrm>
            <a:off x="439366" y="2155176"/>
            <a:ext cx="11313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      You need to have a internship done in the summer break before your fourth year starts.</a:t>
            </a:r>
          </a:p>
          <a:p>
            <a:endParaRPr lang="en-IN" dirty="0"/>
          </a:p>
          <a:p>
            <a:r>
              <a:rPr lang="en-IN" dirty="0"/>
              <a:t>									         It is mandatory.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				    You need to submit a report and do a presentation in 7</a:t>
            </a:r>
            <a:r>
              <a:rPr lang="en-IN" baseline="30000" dirty="0"/>
              <a:t>th</a:t>
            </a:r>
            <a:r>
              <a:rPr lang="en-IN" dirty="0"/>
              <a:t>/8</a:t>
            </a:r>
            <a:r>
              <a:rPr lang="en-IN" baseline="30000" dirty="0"/>
              <a:t>th</a:t>
            </a:r>
            <a:r>
              <a:rPr lang="en-IN" dirty="0"/>
              <a:t>  sem.</a:t>
            </a:r>
          </a:p>
          <a:p>
            <a:endParaRPr lang="en-IN" dirty="0"/>
          </a:p>
          <a:p>
            <a:r>
              <a:rPr lang="en-IN" dirty="0"/>
              <a:t>				    		       You can also work under a professor at MIT.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Due of COVID it was allowed to work at an educational institute and in virtual. It might be different  for you and the future batches.</a:t>
            </a:r>
          </a:p>
          <a:p>
            <a:endParaRPr lang="en-IN" dirty="0"/>
          </a:p>
          <a:p>
            <a:r>
              <a:rPr lang="en-IN" dirty="0"/>
              <a:t>									            Any queries ?</a:t>
            </a:r>
          </a:p>
        </p:txBody>
      </p:sp>
    </p:spTree>
    <p:extLst>
      <p:ext uri="{BB962C8B-B14F-4D97-AF65-F5344CB8AC3E}">
        <p14:creationId xmlns:p14="http://schemas.microsoft.com/office/powerpoint/2010/main" val="363250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21C3E-B0C1-4287-A6D7-CAE707DF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617" y="1759131"/>
            <a:ext cx="9335793" cy="4778194"/>
          </a:xfrm>
        </p:spPr>
        <p:txBody>
          <a:bodyPr>
            <a:normAutofit fontScale="47500" lnSpcReduction="20000"/>
          </a:bodyPr>
          <a:lstStyle/>
          <a:p>
            <a:r>
              <a:rPr lang="en-IN" sz="3300" b="1" dirty="0">
                <a:solidFill>
                  <a:schemeClr val="tx1"/>
                </a:solidFill>
              </a:rPr>
              <a:t>Indian Academy Of Sciences, Summer research fellowship. </a:t>
            </a:r>
            <a:r>
              <a:rPr lang="en-IN" sz="3300" b="1" dirty="0">
                <a:solidFill>
                  <a:schemeClr val="bg1"/>
                </a:solidFill>
                <a:sym typeface="Wingdings" panose="05000000000000000000" pitchFamily="2" charset="2"/>
              </a:rPr>
              <a:t> Can be your sure shot thing</a:t>
            </a:r>
            <a:endParaRPr lang="en-IN" sz="3300" b="1" dirty="0">
              <a:solidFill>
                <a:schemeClr val="bg1"/>
              </a:solidFill>
            </a:endParaRPr>
          </a:p>
          <a:p>
            <a:r>
              <a:rPr lang="en-IN" sz="2900" dirty="0">
                <a:solidFill>
                  <a:schemeClr val="tx1"/>
                </a:solidFill>
              </a:rPr>
              <a:t>No test, No interview, it’s just SOP and academic record, last date 30</a:t>
            </a:r>
            <a:r>
              <a:rPr lang="en-IN" sz="2900" baseline="30000" dirty="0">
                <a:solidFill>
                  <a:schemeClr val="tx1"/>
                </a:solidFill>
              </a:rPr>
              <a:t>th</a:t>
            </a:r>
            <a:r>
              <a:rPr lang="en-IN" sz="2900" dirty="0">
                <a:solidFill>
                  <a:schemeClr val="tx1"/>
                </a:solidFill>
              </a:rPr>
              <a:t> November. </a:t>
            </a:r>
          </a:p>
          <a:p>
            <a:r>
              <a:rPr lang="en-IN" sz="2900" dirty="0">
                <a:solidFill>
                  <a:schemeClr val="tx1"/>
                </a:solidFill>
              </a:rPr>
              <a:t>ayush129/</a:t>
            </a:r>
            <a:r>
              <a:rPr lang="en-IN" sz="3200" dirty="0">
                <a:solidFill>
                  <a:srgbClr val="0D2E46"/>
                </a:solidFill>
              </a:rPr>
              <a:t> </a:t>
            </a:r>
            <a:r>
              <a:rPr lang="en-IN" sz="3200" dirty="0">
                <a:solidFill>
                  <a:schemeClr val="tx1"/>
                </a:solidFill>
              </a:rPr>
              <a:t>Opportunities-In-Core-Domain</a:t>
            </a:r>
            <a:r>
              <a:rPr lang="en-IN" sz="2900" dirty="0">
                <a:solidFill>
                  <a:schemeClr val="tx1"/>
                </a:solidFill>
              </a:rPr>
              <a:t> </a:t>
            </a:r>
            <a:r>
              <a:rPr lang="en-IN" sz="2800" b="1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IN" sz="2800" b="1" dirty="0" err="1">
                <a:solidFill>
                  <a:schemeClr val="bg1"/>
                </a:solidFill>
                <a:sym typeface="Wingdings" panose="05000000000000000000" pitchFamily="2" charset="2"/>
              </a:rPr>
              <a:t>Github</a:t>
            </a:r>
            <a:r>
              <a:rPr lang="en-IN" sz="2800" b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</a:p>
          <a:p>
            <a:endParaRPr lang="en-IN" sz="2500" dirty="0">
              <a:solidFill>
                <a:schemeClr val="tx1"/>
              </a:solidFill>
            </a:endParaRPr>
          </a:p>
          <a:p>
            <a:r>
              <a:rPr lang="en-IN" sz="3300" b="1" dirty="0">
                <a:solidFill>
                  <a:schemeClr val="tx1"/>
                </a:solidFill>
              </a:rPr>
              <a:t>Foreign Institutes / IITs</a:t>
            </a:r>
          </a:p>
          <a:p>
            <a:r>
              <a:rPr lang="en-IN" sz="2900" dirty="0">
                <a:solidFill>
                  <a:schemeClr val="tx1"/>
                </a:solidFill>
              </a:rPr>
              <a:t>Mail to professors / Company through your official outlook or connect to LinkedIn. </a:t>
            </a:r>
          </a:p>
          <a:p>
            <a:r>
              <a:rPr lang="en-IN" sz="2900" dirty="0">
                <a:solidFill>
                  <a:schemeClr val="tx1"/>
                </a:solidFill>
              </a:rPr>
              <a:t>Connect with people (Job Title : talent acquisition).</a:t>
            </a:r>
          </a:p>
          <a:p>
            <a:r>
              <a:rPr lang="en-IN" sz="2900" dirty="0">
                <a:solidFill>
                  <a:schemeClr val="tx1"/>
                </a:solidFill>
              </a:rPr>
              <a:t>Every Professor in IITs have their own page at which you can look at their research interest. </a:t>
            </a:r>
          </a:p>
          <a:p>
            <a:r>
              <a:rPr lang="en-IN" sz="2900" dirty="0">
                <a:solidFill>
                  <a:schemeClr val="tx1"/>
                </a:solidFill>
              </a:rPr>
              <a:t>Lot of people fail in this approach. </a:t>
            </a:r>
          </a:p>
          <a:p>
            <a:r>
              <a:rPr lang="en-IN" sz="2900" dirty="0">
                <a:solidFill>
                  <a:schemeClr val="tx1"/>
                </a:solidFill>
              </a:rPr>
              <a:t>How do I lean to write </a:t>
            </a:r>
            <a:r>
              <a:rPr lang="en-IN" sz="2900" dirty="0" err="1">
                <a:solidFill>
                  <a:schemeClr val="tx1"/>
                </a:solidFill>
              </a:rPr>
              <a:t>linkedin</a:t>
            </a:r>
            <a:r>
              <a:rPr lang="en-IN" sz="2900" dirty="0">
                <a:solidFill>
                  <a:schemeClr val="tx1"/>
                </a:solidFill>
              </a:rPr>
              <a:t> messages and mails? </a:t>
            </a:r>
          </a:p>
          <a:p>
            <a:r>
              <a:rPr lang="en-IN" sz="2900" dirty="0">
                <a:solidFill>
                  <a:schemeClr val="tx1"/>
                </a:solidFill>
              </a:rPr>
              <a:t>Wait, How do I write these emails. </a:t>
            </a:r>
            <a:r>
              <a:rPr lang="en-IN" sz="2900" b="1" dirty="0">
                <a:solidFill>
                  <a:schemeClr val="bg1"/>
                </a:solidFill>
                <a:sym typeface="Wingdings" panose="05000000000000000000" pitchFamily="2" charset="2"/>
              </a:rPr>
              <a:t> </a:t>
            </a:r>
            <a:r>
              <a:rPr lang="en-IN" sz="2900" b="1" dirty="0">
                <a:solidFill>
                  <a:schemeClr val="bg1"/>
                </a:solidFill>
              </a:rPr>
              <a:t>Book</a:t>
            </a:r>
            <a:endParaRPr lang="en-IN" sz="2900" dirty="0">
              <a:solidFill>
                <a:schemeClr val="tx1"/>
              </a:solidFill>
            </a:endParaRPr>
          </a:p>
          <a:p>
            <a:r>
              <a:rPr lang="en-IN" sz="2900" dirty="0">
                <a:solidFill>
                  <a:schemeClr val="tx1"/>
                </a:solidFill>
              </a:rPr>
              <a:t>5/850 mails = 0.6 %, </a:t>
            </a:r>
          </a:p>
          <a:p>
            <a:r>
              <a:rPr lang="en-IN" sz="2900" dirty="0">
                <a:solidFill>
                  <a:schemeClr val="tx1"/>
                </a:solidFill>
              </a:rPr>
              <a:t>1/850 mails= 0.1 %</a:t>
            </a:r>
          </a:p>
          <a:p>
            <a:endParaRPr lang="en-IN" sz="2500" dirty="0">
              <a:solidFill>
                <a:schemeClr val="tx1"/>
              </a:solidFill>
            </a:endParaRPr>
          </a:p>
          <a:p>
            <a:r>
              <a:rPr lang="en-IN" sz="3300" b="1" dirty="0">
                <a:solidFill>
                  <a:schemeClr val="tx1"/>
                </a:solidFill>
              </a:rPr>
              <a:t>Google : Research internship for undergraduate </a:t>
            </a:r>
            <a:r>
              <a:rPr lang="en-IN" sz="3300" b="1" dirty="0" err="1">
                <a:solidFill>
                  <a:schemeClr val="tx1"/>
                </a:solidFill>
              </a:rPr>
              <a:t>github</a:t>
            </a:r>
            <a:endParaRPr lang="en-IN" sz="3300" b="1" dirty="0">
              <a:solidFill>
                <a:schemeClr val="tx1"/>
              </a:solidFill>
            </a:endParaRPr>
          </a:p>
          <a:p>
            <a:r>
              <a:rPr lang="en-IN" sz="2900" dirty="0">
                <a:solidFill>
                  <a:schemeClr val="tx1"/>
                </a:solidFill>
              </a:rPr>
              <a:t>repo of </a:t>
            </a:r>
            <a:r>
              <a:rPr lang="en-IN" sz="2900" dirty="0" err="1">
                <a:solidFill>
                  <a:schemeClr val="tx1"/>
                </a:solidFill>
              </a:rPr>
              <a:t>himahuja</a:t>
            </a:r>
            <a:r>
              <a:rPr lang="en-IN" sz="2900" dirty="0">
                <a:solidFill>
                  <a:schemeClr val="tx1"/>
                </a:solidFill>
              </a:rPr>
              <a:t> 		</a:t>
            </a:r>
            <a:r>
              <a:rPr lang="en-IN" sz="2900" dirty="0">
                <a:solidFill>
                  <a:srgbClr val="FFFF00"/>
                </a:solidFill>
                <a:sym typeface="Wingdings" panose="05000000000000000000" pitchFamily="2" charset="2"/>
              </a:rPr>
              <a:t>Goldmine, each and every single line on that repo</a:t>
            </a:r>
            <a:r>
              <a:rPr lang="en-IN" sz="2900" dirty="0"/>
              <a:t> </a:t>
            </a: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CDF01-B06C-494D-A9FA-360DE6852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A3AC41-230F-4F0E-8657-636C03C777B3}"/>
              </a:ext>
            </a:extLst>
          </p:cNvPr>
          <p:cNvSpPr txBox="1">
            <a:spLocks/>
          </p:cNvSpPr>
          <p:nvPr/>
        </p:nvSpPr>
        <p:spPr>
          <a:xfrm>
            <a:off x="684212" y="163950"/>
            <a:ext cx="11397541" cy="1498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want to get internship without my PARENTS 										     help  </a:t>
            </a:r>
          </a:p>
        </p:txBody>
      </p:sp>
    </p:spTree>
    <p:extLst>
      <p:ext uri="{BB962C8B-B14F-4D97-AF65-F5344CB8AC3E}">
        <p14:creationId xmlns:p14="http://schemas.microsoft.com/office/powerpoint/2010/main" val="6108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12" y="2083671"/>
            <a:ext cx="8001000" cy="2421654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PLACEMENTS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AND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INTERNSHIP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EXPERIENCE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CC5DF5-E549-43BA-B28B-5BF40F613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9736" y="5459833"/>
            <a:ext cx="6400800" cy="1947333"/>
          </a:xfrm>
        </p:spPr>
        <p:txBody>
          <a:bodyPr/>
          <a:lstStyle/>
          <a:p>
            <a:r>
              <a:rPr lang="en-IN" i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9354E-0452-4DA6-93FB-939A2FD09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136" y="207818"/>
            <a:ext cx="25146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BCB4E-46A2-41A3-A0F2-4C664CDEA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41" y="207818"/>
            <a:ext cx="3768435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36AEE-8ACB-48B8-B88A-744BBEBCA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7"/>
          <a:stretch/>
        </p:blipFill>
        <p:spPr>
          <a:xfrm>
            <a:off x="4925136" y="2303269"/>
            <a:ext cx="2560252" cy="2017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528A21-6BC8-448D-9B5A-2AB266FD9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42" y="2201511"/>
            <a:ext cx="3768436" cy="2119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01212D-50B5-40E9-AE06-6DAB21741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042" y="4643988"/>
            <a:ext cx="3768436" cy="1984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A71781-F7A4-4871-A10C-9CD7DC4CD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5136" y="4670947"/>
            <a:ext cx="2560252" cy="19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26D28-7000-4B12-9F7C-5181AC4EF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237" y="1583321"/>
            <a:ext cx="9994755" cy="3247238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Mainly the opportunities were offered in the domain of 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PCB designing </a:t>
            </a: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Graduate Engineer Trainee</a:t>
            </a:r>
          </a:p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VLSI domain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1DE5C-D81A-485E-AE6E-C4B6F763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0621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328976_win32.potx" id="{B88F0617-868D-403F-90C9-3BC4E11C7898}" vid="{4E6206D0-5221-4132-A613-50754B9EA1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1306</Words>
  <Application>Microsoft Office PowerPoint</Application>
  <PresentationFormat>Widescreen</PresentationFormat>
  <Paragraphs>227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Bahnschrift</vt:lpstr>
      <vt:lpstr>CairoFont-4-0</vt:lpstr>
      <vt:lpstr>Calibri</vt:lpstr>
      <vt:lpstr>Century Gothic</vt:lpstr>
      <vt:lpstr>Comic Sans MS</vt:lpstr>
      <vt:lpstr>Impact</vt:lpstr>
      <vt:lpstr>Wingdings 3</vt:lpstr>
      <vt:lpstr>Slice</vt:lpstr>
      <vt:lpstr>PowerPoint Presentation</vt:lpstr>
      <vt:lpstr>Why should YOU listen to US ?</vt:lpstr>
      <vt:lpstr>Why should YOU listen to US ?</vt:lpstr>
      <vt:lpstr>PowerPoint Presentation</vt:lpstr>
      <vt:lpstr>PowerPoint Presentation</vt:lpstr>
      <vt:lpstr>PowerPoint Presentation</vt:lpstr>
      <vt:lpstr>PowerPoint Presentation</vt:lpstr>
      <vt:lpstr>PLACEMENTS AND INTERNSHIP  EXPERIENCE </vt:lpstr>
      <vt:lpstr>PowerPoint Presentation</vt:lpstr>
      <vt:lpstr>IBM ISDL HARDWARE INTERNSHIP </vt:lpstr>
      <vt:lpstr>NVIDIA</vt:lpstr>
      <vt:lpstr>BAXTER INNOVATIONS</vt:lpstr>
      <vt:lpstr>Silicon labs</vt:lpstr>
      <vt:lpstr>Schneider Electric R&amp;D</vt:lpstr>
      <vt:lpstr>PowerPoint Presentation</vt:lpstr>
      <vt:lpstr>PowerPoint Presentation</vt:lpstr>
      <vt:lpstr>GOOGLE SUMMER OF CODE</vt:lpstr>
      <vt:lpstr>SAMSUNG PRISM</vt:lpstr>
      <vt:lpstr>INDIAN STATISTICAL INSTITUTE, KOLKATA</vt:lpstr>
      <vt:lpstr>SCHNEIDER ELECTRIC R&amp;D</vt:lpstr>
      <vt:lpstr>PowerPoint Presentation</vt:lpstr>
      <vt:lpstr>INTERVIEW PREPARATION</vt:lpstr>
      <vt:lpstr>             REALITY CHECK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Yes ,YOU HAVE A FUTURE IN CORE DOMAIN</dc:title>
  <dc:creator>AYUSH MITTAL-180907182</dc:creator>
  <cp:lastModifiedBy>AYUSH MITTAL-180907182</cp:lastModifiedBy>
  <cp:revision>25</cp:revision>
  <dcterms:created xsi:type="dcterms:W3CDTF">2021-11-03T07:31:59Z</dcterms:created>
  <dcterms:modified xsi:type="dcterms:W3CDTF">2021-11-12T10:01:51Z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